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79686" autoAdjust="0"/>
  </p:normalViewPr>
  <p:slideViewPr>
    <p:cSldViewPr snapToGrid="0">
      <p:cViewPr varScale="1">
        <p:scale>
          <a:sx n="71" d="100"/>
          <a:sy n="71" d="100"/>
        </p:scale>
        <p:origin x="115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AE485-B9A4-4E3A-AD35-13DA1D054380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DF8A9-9482-43E5-8792-8ED60786A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45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19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Article is linked on the wiki.  Feel free to write</a:t>
            </a:r>
            <a:r>
              <a:rPr lang="en-US" baseline="0" dirty="0" smtClean="0"/>
              <a:t> on this document.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71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06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5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Clip from Teaching Channel - (6 min) from 0 - 5:51</a:t>
            </a:r>
          </a:p>
          <a:p>
            <a:pPr lvl="2"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 to wiki for Key Shifts</a:t>
            </a:r>
          </a:p>
          <a:p>
            <a:endParaRPr lang="en-US" b="0" dirty="0" smtClean="0">
              <a:effectLst/>
            </a:endParaRP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 Video Clip from Teaching Channel - (7 ½ min) from 3:29 - 10:45</a:t>
            </a:r>
          </a:p>
          <a:p>
            <a:pPr lvl="2"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 to wiki for Key Shifts &amp; Standards for Mathematical Practice</a:t>
            </a:r>
          </a:p>
          <a:p>
            <a:pPr lvl="2"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21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6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84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40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75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30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Article is linked on the wiki.  Feel free to write</a:t>
            </a:r>
            <a:r>
              <a:rPr lang="en-US" baseline="0" dirty="0" smtClean="0"/>
              <a:t> on this document.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Whole group discussion at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DF8A9-9482-43E5-8792-8ED60786A5B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56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95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69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2127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32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1610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72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56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4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5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3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47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8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37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7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2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1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14196-F170-4711-AD6B-4A1D2CF20961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4BA6CA-F969-4354-889A-ECF8FDAD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586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endersc@cliu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ibshmand@cliu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767751"/>
            <a:ext cx="7766936" cy="32830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Networking Group</a:t>
            </a:r>
            <a:br>
              <a:rPr lang="en-US" dirty="0" smtClean="0"/>
            </a:br>
            <a:r>
              <a:rPr lang="en-US" i="1" dirty="0" smtClean="0"/>
              <a:t>Strengthening the Core</a:t>
            </a:r>
            <a:br>
              <a:rPr lang="en-US" i="1" dirty="0" smtClean="0"/>
            </a:br>
            <a:r>
              <a:rPr lang="en-US" i="1" dirty="0" smtClean="0"/>
              <a:t>for Students with Disabilities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September 24, 2013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307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PA Core Standards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917057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Standards</a:t>
            </a:r>
          </a:p>
          <a:p>
            <a:pPr lvl="1"/>
            <a:r>
              <a:rPr lang="en-US" sz="2800" dirty="0" smtClean="0"/>
              <a:t>English Language Arts</a:t>
            </a:r>
          </a:p>
          <a:p>
            <a:pPr lvl="1"/>
            <a:r>
              <a:rPr lang="en-US" sz="2800" dirty="0" smtClean="0"/>
              <a:t>Literacy in History and Social Studies</a:t>
            </a:r>
          </a:p>
          <a:p>
            <a:pPr lvl="1"/>
            <a:r>
              <a:rPr lang="en-US" sz="2800" dirty="0" smtClean="0"/>
              <a:t>Literacy in Science and Technical Subjects</a:t>
            </a:r>
          </a:p>
          <a:p>
            <a:pPr lvl="1"/>
            <a:r>
              <a:rPr lang="en-US" sz="2800" dirty="0" smtClean="0"/>
              <a:t>Mathematics</a:t>
            </a:r>
          </a:p>
          <a:p>
            <a:r>
              <a:rPr lang="en-US" sz="3000" dirty="0" smtClean="0"/>
              <a:t>Curriculum Frameworks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452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Break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9170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14762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PA Core Terminology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9170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Work with a partner to match each term with its definition.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6854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PDE SAS Portal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9117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THE place for information on</a:t>
            </a:r>
          </a:p>
          <a:p>
            <a:pPr lvl="1"/>
            <a:r>
              <a:rPr lang="en-US" sz="2800" dirty="0" smtClean="0"/>
              <a:t>PA Core Standards</a:t>
            </a:r>
          </a:p>
          <a:p>
            <a:pPr lvl="1"/>
            <a:r>
              <a:rPr lang="en-US" sz="2800" dirty="0" smtClean="0"/>
              <a:t>PA Assessments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6324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Resources Scavenger Hunt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9117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Website links on Wiki</a:t>
            </a:r>
          </a:p>
          <a:p>
            <a:r>
              <a:rPr lang="en-US" sz="3000" dirty="0" smtClean="0"/>
              <a:t>14 Questions</a:t>
            </a:r>
          </a:p>
          <a:p>
            <a:r>
              <a:rPr lang="en-US" sz="3000" dirty="0" smtClean="0"/>
              <a:t>Work with a partner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3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Lunch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94076"/>
            <a:ext cx="8596668" cy="47274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7310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83265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Implications for</a:t>
            </a:r>
            <a:br>
              <a:rPr lang="en-US" sz="4800" dirty="0" smtClean="0"/>
            </a:br>
            <a:r>
              <a:rPr lang="en-US" sz="4800" dirty="0" smtClean="0"/>
              <a:t>Students with Disabilities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442258"/>
            <a:ext cx="8596668" cy="407931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Read article.</a:t>
            </a:r>
          </a:p>
          <a:p>
            <a:r>
              <a:rPr lang="en-US" sz="3000" dirty="0" smtClean="0"/>
              <a:t>Make notes about</a:t>
            </a:r>
          </a:p>
          <a:p>
            <a:pPr lvl="1"/>
            <a:r>
              <a:rPr lang="en-US" sz="2800" dirty="0" smtClean="0"/>
              <a:t>Key ideas to remember</a:t>
            </a:r>
          </a:p>
          <a:p>
            <a:pPr lvl="1"/>
            <a:r>
              <a:rPr lang="en-US" sz="2800" dirty="0" smtClean="0"/>
              <a:t>Surprises</a:t>
            </a:r>
          </a:p>
          <a:p>
            <a:pPr lvl="1"/>
            <a:r>
              <a:rPr lang="en-US" sz="2800" dirty="0" smtClean="0"/>
              <a:t>Questions</a:t>
            </a:r>
          </a:p>
          <a:p>
            <a:r>
              <a:rPr lang="en-US" sz="3000" dirty="0" smtClean="0"/>
              <a:t>Discuss and share at your tables.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781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83265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Implications for</a:t>
            </a:r>
            <a:br>
              <a:rPr lang="en-US" sz="4800" dirty="0" smtClean="0"/>
            </a:br>
            <a:r>
              <a:rPr lang="en-US" sz="4800" dirty="0" smtClean="0"/>
              <a:t>Students with Disabilities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442258"/>
            <a:ext cx="8596668" cy="407931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Discussion Points</a:t>
            </a:r>
          </a:p>
          <a:p>
            <a:pPr lvl="1"/>
            <a:r>
              <a:rPr lang="en-US" sz="2800" dirty="0" smtClean="0"/>
              <a:t>Take time to discuss each statement in light of your learning today.</a:t>
            </a:r>
          </a:p>
          <a:p>
            <a:pPr lvl="1"/>
            <a:r>
              <a:rPr lang="en-US" sz="2800" dirty="0" smtClean="0"/>
              <a:t>Feel free to utilize any of the links to enhance your discussion.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1607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District Team Time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9117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Reorganize into district groups.</a:t>
            </a:r>
          </a:p>
          <a:p>
            <a:r>
              <a:rPr lang="en-US" sz="3000" dirty="0" smtClean="0"/>
              <a:t>Share one key learning you each had.</a:t>
            </a:r>
          </a:p>
          <a:p>
            <a:r>
              <a:rPr lang="en-US" sz="3000" dirty="0" smtClean="0"/>
              <a:t>Complete the Guided Planning Sheet.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9608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Wrap Up and Evaluation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9117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To Do for next meeting.</a:t>
            </a:r>
          </a:p>
          <a:p>
            <a:pPr lvl="1"/>
            <a:r>
              <a:rPr lang="en-US" sz="2800" dirty="0" smtClean="0"/>
              <a:t>Fulfill your commitments from the Guided Planning Sheet and be prepared to share at the </a:t>
            </a:r>
            <a:r>
              <a:rPr lang="en-US" sz="2800" smtClean="0"/>
              <a:t>next meeting.</a:t>
            </a:r>
            <a:endParaRPr lang="en-US" sz="2800" dirty="0" smtClean="0"/>
          </a:p>
          <a:p>
            <a:pPr lvl="1"/>
            <a:r>
              <a:rPr lang="en-US" sz="2800" dirty="0" smtClean="0"/>
              <a:t>Choose one resource to explore more deeply and be prepared to share at the next meeting.</a:t>
            </a:r>
          </a:p>
          <a:p>
            <a:r>
              <a:rPr lang="en-US" sz="3000" dirty="0" smtClean="0"/>
              <a:t>Next meeting date – November 20.</a:t>
            </a:r>
          </a:p>
          <a:p>
            <a:r>
              <a:rPr lang="en-US" sz="3000" dirty="0" smtClean="0"/>
              <a:t>Session Evaluation – electronic.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5616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Welcome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Please join the table with </a:t>
            </a:r>
            <a:r>
              <a:rPr lang="en-US" sz="3200" dirty="0" smtClean="0"/>
              <a:t>the color of your </a:t>
            </a:r>
            <a:r>
              <a:rPr lang="en-US" sz="3200" dirty="0" smtClean="0"/>
              <a:t>name tag </a:t>
            </a:r>
            <a:r>
              <a:rPr lang="en-US" sz="3200" dirty="0" smtClean="0"/>
              <a:t>dot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Introduce yourselves.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4338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Thank You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9117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Cathy Enders – </a:t>
            </a:r>
            <a:r>
              <a:rPr lang="en-US" sz="3000" dirty="0" smtClean="0">
                <a:hlinkClick r:id="rId3"/>
              </a:rPr>
              <a:t>endersc@cliu.org</a:t>
            </a:r>
            <a:endParaRPr lang="en-US" sz="3000" dirty="0" smtClean="0"/>
          </a:p>
          <a:p>
            <a:r>
              <a:rPr lang="en-US" sz="3000" dirty="0" smtClean="0"/>
              <a:t>Donna Hibshman – </a:t>
            </a:r>
            <a:r>
              <a:rPr lang="en-US" sz="3000" dirty="0" smtClean="0">
                <a:hlinkClick r:id="rId4"/>
              </a:rPr>
              <a:t>hibshmand@cliu.org</a:t>
            </a:r>
            <a:endParaRPr lang="en-US" sz="3000" dirty="0" smtClean="0"/>
          </a:p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092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4 Corners Introductions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917057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Choose the word which best describes your response to the statement.</a:t>
            </a:r>
          </a:p>
          <a:p>
            <a:pPr lvl="1"/>
            <a:r>
              <a:rPr lang="en-US" sz="3000" dirty="0" smtClean="0"/>
              <a:t>Beginner</a:t>
            </a:r>
          </a:p>
          <a:p>
            <a:pPr lvl="1"/>
            <a:r>
              <a:rPr lang="en-US" sz="3000" dirty="0" smtClean="0"/>
              <a:t>Intermediate</a:t>
            </a:r>
          </a:p>
          <a:p>
            <a:pPr lvl="1"/>
            <a:r>
              <a:rPr lang="en-US" sz="3000" dirty="0" smtClean="0"/>
              <a:t>Advanced</a:t>
            </a:r>
          </a:p>
          <a:p>
            <a:pPr lvl="1"/>
            <a:r>
              <a:rPr lang="en-US" sz="3000" dirty="0" smtClean="0"/>
              <a:t>Expert</a:t>
            </a:r>
          </a:p>
          <a:p>
            <a:r>
              <a:rPr lang="en-US" sz="3200" dirty="0" smtClean="0"/>
              <a:t>Move to that corner.</a:t>
            </a:r>
          </a:p>
          <a:p>
            <a:r>
              <a:rPr lang="en-US" sz="3200" dirty="0" smtClean="0"/>
              <a:t>Introduce yourselves and tell why you chose that word.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6327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4 Corners Introductions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7617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My knowledge and understanding of the national Common Core State Standards is…</a:t>
            </a:r>
          </a:p>
          <a:p>
            <a:r>
              <a:rPr lang="en-US" sz="3200" dirty="0"/>
              <a:t>My knowledge and understanding of the </a:t>
            </a:r>
            <a:r>
              <a:rPr lang="en-US" sz="3200" dirty="0" smtClean="0"/>
              <a:t>PA Core Standards </a:t>
            </a:r>
            <a:r>
              <a:rPr lang="en-US" sz="3200" dirty="0"/>
              <a:t>is</a:t>
            </a:r>
            <a:r>
              <a:rPr lang="en-US" sz="3200" dirty="0" smtClean="0"/>
              <a:t>…</a:t>
            </a:r>
          </a:p>
          <a:p>
            <a:r>
              <a:rPr lang="en-US" sz="3200" dirty="0" smtClean="0"/>
              <a:t>My district’s implementation of the PA Core Standards is…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i="1" dirty="0" smtClean="0"/>
              <a:t>Please return to your tables.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98291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Table Discussion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64899"/>
            <a:ext cx="8596668" cy="43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Discuss your responses to the following: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i="1" dirty="0" smtClean="0"/>
              <a:t>PA Core and Special Education in my district right now…</a:t>
            </a:r>
          </a:p>
          <a:p>
            <a:pPr lvl="1"/>
            <a:r>
              <a:rPr lang="en-US" sz="3000" i="1" dirty="0" smtClean="0"/>
              <a:t>Looks like…</a:t>
            </a:r>
          </a:p>
          <a:p>
            <a:pPr lvl="1"/>
            <a:r>
              <a:rPr lang="en-US" sz="3000" i="1" dirty="0" smtClean="0"/>
              <a:t>Sounds like…</a:t>
            </a:r>
          </a:p>
          <a:p>
            <a:pPr lvl="1"/>
            <a:r>
              <a:rPr lang="en-US" sz="3000" i="1" dirty="0" smtClean="0"/>
              <a:t>Feels like…</a:t>
            </a:r>
            <a:endParaRPr lang="en-US" sz="3000" i="1" dirty="0"/>
          </a:p>
        </p:txBody>
      </p:sp>
    </p:spTree>
    <p:extLst>
      <p:ext uri="{BB962C8B-B14F-4D97-AF65-F5344CB8AC3E}">
        <p14:creationId xmlns:p14="http://schemas.microsoft.com/office/powerpoint/2010/main" val="245983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Networking </a:t>
            </a:r>
            <a:r>
              <a:rPr lang="en-US" sz="4800" dirty="0" err="1" smtClean="0"/>
              <a:t>Wikispace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867305"/>
            <a:ext cx="9484583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hlinkClick r:id="rId2"/>
              </a:rPr>
              <a:t>http://</a:t>
            </a:r>
            <a:r>
              <a:rPr lang="en-US" sz="4000" dirty="0">
                <a:hlinkClick r:id="rId2"/>
              </a:rPr>
              <a:t>cliu21cng.wikispaces.com</a:t>
            </a:r>
            <a:r>
              <a:rPr lang="en-US" sz="4000" dirty="0" smtClean="0">
                <a:hlinkClick r:id="rId2"/>
              </a:rPr>
              <a:t>/</a:t>
            </a:r>
            <a:r>
              <a:rPr lang="en-US" sz="4000" dirty="0" smtClean="0"/>
              <a:t> </a:t>
            </a: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Supporting Learners with Diverse Needs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1344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113647" cy="1320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Introduction to PA Core Standards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9170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Brief History</a:t>
            </a:r>
          </a:p>
          <a:p>
            <a:r>
              <a:rPr lang="en-US" sz="3200" dirty="0" smtClean="0"/>
              <a:t>Common Core State Standards (national)</a:t>
            </a:r>
          </a:p>
          <a:p>
            <a:r>
              <a:rPr lang="en-US" sz="3200" dirty="0" smtClean="0"/>
              <a:t>PA Core Standards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i="1" dirty="0" smtClean="0"/>
              <a:t>As you listen and watch, jot down</a:t>
            </a:r>
          </a:p>
          <a:p>
            <a:pPr lvl="1"/>
            <a:r>
              <a:rPr lang="en-US" sz="3000" i="1" dirty="0" smtClean="0"/>
              <a:t>key ideas you want to remember</a:t>
            </a:r>
          </a:p>
          <a:p>
            <a:pPr lvl="1"/>
            <a:r>
              <a:rPr lang="en-US" sz="3000" i="1" dirty="0" smtClean="0"/>
              <a:t>any questions you have</a:t>
            </a:r>
            <a:endParaRPr lang="en-US" sz="3000" i="1" dirty="0"/>
          </a:p>
        </p:txBody>
      </p:sp>
    </p:spTree>
    <p:extLst>
      <p:ext uri="{BB962C8B-B14F-4D97-AF65-F5344CB8AC3E}">
        <p14:creationId xmlns:p14="http://schemas.microsoft.com/office/powerpoint/2010/main" val="15313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Brief History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9170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Nationally</a:t>
            </a:r>
          </a:p>
          <a:p>
            <a:r>
              <a:rPr lang="en-US" sz="3200" dirty="0" smtClean="0"/>
              <a:t>Pennsylvania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82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8485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Common Core State Standards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513"/>
            <a:ext cx="8596668" cy="49170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English Language Arts/Literacy</a:t>
            </a:r>
          </a:p>
          <a:p>
            <a:pPr lvl="1"/>
            <a:r>
              <a:rPr lang="en-US" sz="3000" dirty="0" smtClean="0"/>
              <a:t>Overview</a:t>
            </a:r>
          </a:p>
          <a:p>
            <a:pPr lvl="1"/>
            <a:r>
              <a:rPr lang="en-US" sz="3000" dirty="0" smtClean="0"/>
              <a:t>Key Shifts</a:t>
            </a:r>
          </a:p>
          <a:p>
            <a:r>
              <a:rPr lang="en-US" sz="3200" dirty="0" smtClean="0"/>
              <a:t>Mathematics</a:t>
            </a:r>
          </a:p>
          <a:p>
            <a:pPr lvl="1"/>
            <a:r>
              <a:rPr lang="en-US" sz="3000" dirty="0" smtClean="0"/>
              <a:t>Overview</a:t>
            </a:r>
          </a:p>
          <a:p>
            <a:pPr lvl="1"/>
            <a:r>
              <a:rPr lang="en-US" sz="3000" dirty="0" smtClean="0"/>
              <a:t>Key Shifts</a:t>
            </a:r>
          </a:p>
          <a:p>
            <a:pPr lvl="1"/>
            <a:r>
              <a:rPr lang="en-US" sz="3000" dirty="0" smtClean="0"/>
              <a:t>Standards for Mathematical Practice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430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</TotalTime>
  <Words>499</Words>
  <Application>Microsoft Office PowerPoint</Application>
  <PresentationFormat>Widescreen</PresentationFormat>
  <Paragraphs>118</Paragraphs>
  <Slides>20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Trebuchet MS</vt:lpstr>
      <vt:lpstr>Wingdings 3</vt:lpstr>
      <vt:lpstr>Facet</vt:lpstr>
      <vt:lpstr>Networking Group Strengthening the Core for Students with Disabilities</vt:lpstr>
      <vt:lpstr>Welcome</vt:lpstr>
      <vt:lpstr>4 Corners Introductions</vt:lpstr>
      <vt:lpstr>4 Corners Introductions</vt:lpstr>
      <vt:lpstr>Table Discussion</vt:lpstr>
      <vt:lpstr>Networking Wikispace</vt:lpstr>
      <vt:lpstr>Introduction to PA Core Standards</vt:lpstr>
      <vt:lpstr>Brief History</vt:lpstr>
      <vt:lpstr>Common Core State Standards</vt:lpstr>
      <vt:lpstr>PA Core Standards</vt:lpstr>
      <vt:lpstr>Break</vt:lpstr>
      <vt:lpstr>PA Core Terminology</vt:lpstr>
      <vt:lpstr>PDE SAS Portal</vt:lpstr>
      <vt:lpstr>Resources Scavenger Hunt</vt:lpstr>
      <vt:lpstr>Lunch</vt:lpstr>
      <vt:lpstr>Implications for Students with Disabilities</vt:lpstr>
      <vt:lpstr>Implications for Students with Disabilities</vt:lpstr>
      <vt:lpstr>District Team Time</vt:lpstr>
      <vt:lpstr>Wrap Up and Evaluation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Networking Group Strengthening the Core for Students with Disabilities</dc:title>
  <dc:creator>Cathy Enders</dc:creator>
  <cp:lastModifiedBy>Cathy Enders</cp:lastModifiedBy>
  <cp:revision>12</cp:revision>
  <dcterms:created xsi:type="dcterms:W3CDTF">2013-09-18T13:40:57Z</dcterms:created>
  <dcterms:modified xsi:type="dcterms:W3CDTF">2013-09-24T11:43:31Z</dcterms:modified>
</cp:coreProperties>
</file>